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72" r:id="rId4"/>
    <p:sldId id="267" r:id="rId5"/>
    <p:sldId id="282" r:id="rId6"/>
    <p:sldId id="271" r:id="rId7"/>
    <p:sldId id="269" r:id="rId8"/>
    <p:sldId id="276" r:id="rId9"/>
    <p:sldId id="268" r:id="rId10"/>
    <p:sldId id="277" r:id="rId11"/>
    <p:sldId id="270" r:id="rId12"/>
    <p:sldId id="279" r:id="rId13"/>
    <p:sldId id="281" r:id="rId14"/>
    <p:sldId id="262" r:id="rId15"/>
    <p:sldId id="278" r:id="rId16"/>
    <p:sldId id="28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2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1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499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8749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128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80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80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91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9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179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02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66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4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30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6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38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2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44EC37E-F33E-40E9-80CF-5B7F9373C85C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723630-FEF9-448A-941C-12CCE72654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470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974" y="366568"/>
            <a:ext cx="11652992" cy="65063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Муниципальное общеобразовательное учреждение  «Лицей №1 пос. Львовский»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822" y="4261048"/>
            <a:ext cx="10081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Спасская Галина Романовна</a:t>
            </a:r>
          </a:p>
          <a:p>
            <a:r>
              <a:rPr lang="ru-RU" sz="2000" dirty="0"/>
              <a:t>п</a:t>
            </a:r>
            <a:r>
              <a:rPr lang="ru-RU" sz="2000" dirty="0" smtClean="0"/>
              <a:t>едагог дополнительного образования,</a:t>
            </a:r>
          </a:p>
          <a:p>
            <a:r>
              <a:rPr lang="ru-RU" sz="2000" dirty="0" smtClean="0"/>
              <a:t>педагог-психолог высшей категории,</a:t>
            </a:r>
          </a:p>
          <a:p>
            <a:r>
              <a:rPr lang="ru-RU" sz="2000" dirty="0"/>
              <a:t>ч</a:t>
            </a:r>
            <a:r>
              <a:rPr lang="ru-RU" sz="2000" dirty="0" smtClean="0"/>
              <a:t>лен Союза журналистов РФ,</a:t>
            </a:r>
          </a:p>
          <a:p>
            <a:r>
              <a:rPr lang="ru-RU" sz="2000" dirty="0"/>
              <a:t>о</a:t>
            </a:r>
            <a:r>
              <a:rPr lang="ru-RU" sz="2000" dirty="0" smtClean="0"/>
              <a:t>рганизатор и руководитель </a:t>
            </a:r>
          </a:p>
          <a:p>
            <a:r>
              <a:rPr lang="ru-RU" sz="2000" dirty="0" smtClean="0"/>
              <a:t>Молодежной ассоциации новых журналистов  (МАНЖ)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987" y="1419043"/>
            <a:ext cx="11872966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Социально-культурная адаптация школьников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с неродным русским языком,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как часть медиа образовательной программы.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Опыт молодежной ассоциации новых журналистов </a:t>
            </a: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36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592" y="0"/>
            <a:ext cx="5532408" cy="1276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4" y="1365314"/>
            <a:ext cx="3459193" cy="3433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52" y="1366573"/>
            <a:ext cx="3372929" cy="3372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0" t="39825" r="24815" b="23859"/>
          <a:stretch/>
        </p:blipFill>
        <p:spPr>
          <a:xfrm>
            <a:off x="7237561" y="4858097"/>
            <a:ext cx="4839419" cy="1960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40702" r="6009" b="24561"/>
          <a:stretch/>
        </p:blipFill>
        <p:spPr>
          <a:xfrm>
            <a:off x="181154" y="4873318"/>
            <a:ext cx="6886396" cy="19338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5876" t="5918" r="4517" b="6638"/>
          <a:stretch/>
        </p:blipFill>
        <p:spPr>
          <a:xfrm>
            <a:off x="3942272" y="1344043"/>
            <a:ext cx="4537494" cy="3454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70619" y="-30793"/>
            <a:ext cx="69615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3600" b="1" i="1" dirty="0" smtClean="0"/>
              <a:t>НАТАЛЬЯ</a:t>
            </a:r>
            <a:r>
              <a:rPr lang="ru-RU" sz="2000" b="1" i="1" dirty="0" smtClean="0"/>
              <a:t> </a:t>
            </a:r>
            <a:r>
              <a:rPr lang="ru-RU" sz="3600" b="1" i="1" dirty="0" smtClean="0"/>
              <a:t>ЧЕРНЫШОВА</a:t>
            </a:r>
            <a:r>
              <a:rPr lang="ru-RU" sz="2000" b="1" i="1" dirty="0" smtClean="0"/>
              <a:t> – </a:t>
            </a:r>
          </a:p>
          <a:p>
            <a:pPr algn="ctr"/>
            <a:r>
              <a:rPr lang="ru-RU" sz="2000" b="1" i="1" dirty="0" smtClean="0"/>
              <a:t>секретарь Союза журналистов РФ </a:t>
            </a:r>
          </a:p>
          <a:p>
            <a:pPr algn="ctr"/>
            <a:r>
              <a:rPr lang="ru-RU" sz="2000" b="1" i="1" dirty="0" smtClean="0"/>
              <a:t>Председатель Союза журналистов Подмосковья</a:t>
            </a:r>
          </a:p>
        </p:txBody>
      </p:sp>
    </p:spTree>
    <p:extLst>
      <p:ext uri="{BB962C8B-B14F-4D97-AF65-F5344CB8AC3E}">
        <p14:creationId xmlns:p14="http://schemas.microsoft.com/office/powerpoint/2010/main" val="6129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977" y="146649"/>
            <a:ext cx="5532407" cy="1276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5390" b="9713"/>
          <a:stretch/>
        </p:blipFill>
        <p:spPr>
          <a:xfrm>
            <a:off x="0" y="2078965"/>
            <a:ext cx="12214790" cy="4662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551" y="0"/>
            <a:ext cx="61075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4000" b="1" i="1" dirty="0" smtClean="0"/>
              <a:t>ФЕДОР</a:t>
            </a:r>
            <a:r>
              <a:rPr lang="ru-RU" sz="2400" b="1" i="1" dirty="0" smtClean="0"/>
              <a:t>  </a:t>
            </a:r>
            <a:r>
              <a:rPr lang="ru-RU" sz="4000" b="1" i="1" dirty="0" smtClean="0"/>
              <a:t>ЮРЧИХИН –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 </a:t>
            </a:r>
            <a:r>
              <a:rPr lang="ru-RU" sz="2000" b="1" i="1" dirty="0" smtClean="0"/>
              <a:t>российский космонавт, инженер , летчик-испытатель, совершивший пять космических полетов. Космический фоторепортер, Герой России.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7914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121" b="49329"/>
          <a:stretch/>
        </p:blipFill>
        <p:spPr>
          <a:xfrm>
            <a:off x="560200" y="112"/>
            <a:ext cx="6980021" cy="8142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108"/>
          <a:stretch/>
        </p:blipFill>
        <p:spPr>
          <a:xfrm>
            <a:off x="42615" y="921297"/>
            <a:ext cx="12049122" cy="5848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48222" r="62240"/>
          <a:stretch/>
        </p:blipFill>
        <p:spPr>
          <a:xfrm>
            <a:off x="8702034" y="-11863"/>
            <a:ext cx="2648964" cy="8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097" y="270235"/>
            <a:ext cx="11392620" cy="934286"/>
          </a:xfrm>
        </p:spPr>
        <p:txBody>
          <a:bodyPr>
            <a:noAutofit/>
          </a:bodyPr>
          <a:lstStyle/>
          <a:p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Пресс-конференция. Тренинг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Подходы </a:t>
            </a: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5318" y="1417130"/>
            <a:ext cx="105684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/>
              <a:t>   Речевая </a:t>
            </a:r>
            <a:r>
              <a:rPr lang="ru-RU" sz="3200" b="1" i="1" dirty="0"/>
              <a:t>деятельность на русском языке – это: </a:t>
            </a:r>
            <a:endParaRPr lang="ru-RU" sz="3200" b="1" i="1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i="1" dirty="0" err="1" smtClean="0"/>
              <a:t>аудирование</a:t>
            </a:r>
            <a:r>
              <a:rPr lang="ru-RU" sz="3200" b="1" i="1" dirty="0" smtClean="0"/>
              <a:t> – </a:t>
            </a:r>
            <a:r>
              <a:rPr lang="ru-RU" sz="3200" i="1" dirty="0" smtClean="0"/>
              <a:t>процесс </a:t>
            </a:r>
            <a:r>
              <a:rPr lang="ru-RU" sz="3200" i="1" dirty="0"/>
              <a:t>восприятия, осмысления и понимания речи </a:t>
            </a:r>
            <a:r>
              <a:rPr lang="ru-RU" sz="3200" i="1" dirty="0" smtClean="0"/>
              <a:t>говорящего</a:t>
            </a:r>
            <a:r>
              <a:rPr lang="ru-RU" sz="3200" b="1" i="1" dirty="0" smtClean="0"/>
              <a:t>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i="1" dirty="0" smtClean="0"/>
              <a:t>говорение</a:t>
            </a:r>
            <a:r>
              <a:rPr lang="ru-RU" sz="3200" b="1" i="1" dirty="0"/>
              <a:t>, </a:t>
            </a:r>
            <a:endParaRPr lang="ru-RU" sz="3200" b="1" i="1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i="1" dirty="0" smtClean="0"/>
              <a:t>чтение</a:t>
            </a:r>
            <a:r>
              <a:rPr lang="ru-RU" sz="3200" b="1" i="1" dirty="0"/>
              <a:t>, </a:t>
            </a:r>
            <a:endParaRPr lang="ru-RU" sz="3200" b="1" i="1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i="1" dirty="0" smtClean="0"/>
              <a:t>письмо</a:t>
            </a:r>
            <a:r>
              <a:rPr lang="ru-RU" sz="3200" b="1" i="1" dirty="0"/>
              <a:t>.</a:t>
            </a:r>
            <a:br>
              <a:rPr lang="ru-RU" sz="3200" b="1" i="1" dirty="0"/>
            </a:br>
            <a:endParaRPr lang="ru-RU" sz="32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32673" y="4956560"/>
            <a:ext cx="10311063" cy="15696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/>
              <a:t>Наибольшей </a:t>
            </a:r>
            <a:r>
              <a:rPr lang="ru-RU" sz="3200" b="1" i="1" dirty="0" err="1"/>
              <a:t>коммуникативностью</a:t>
            </a:r>
            <a:r>
              <a:rPr lang="ru-RU" sz="3200" b="1" i="1" dirty="0"/>
              <a:t>  обладают ситуативные </a:t>
            </a:r>
            <a:r>
              <a:rPr lang="ru-RU" sz="3200" b="1" i="1" dirty="0" smtClean="0"/>
              <a:t>упражнения, </a:t>
            </a:r>
            <a:r>
              <a:rPr lang="ru-RU" sz="3200" b="1" i="1" dirty="0"/>
              <a:t>выполнение которых способствует развитию навыков русской </a:t>
            </a:r>
            <a:r>
              <a:rPr lang="ru-RU" sz="3200" b="1" i="1" dirty="0" smtClean="0"/>
              <a:t>речи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24072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925" y="934286"/>
            <a:ext cx="10177731" cy="542693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Постановка задач. 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Самостоятельная работа - </a:t>
            </a:r>
            <a:r>
              <a:rPr lang="ru-RU" dirty="0" smtClean="0">
                <a:solidFill>
                  <a:schemeClr val="tx1"/>
                </a:solidFill>
              </a:rPr>
              <a:t> сбор информации по теме.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Первый коллективный прогон: </a:t>
            </a:r>
            <a:r>
              <a:rPr lang="ru-RU" dirty="0" smtClean="0">
                <a:solidFill>
                  <a:schemeClr val="tx1"/>
                </a:solidFill>
              </a:rPr>
              <a:t>представление, первые вопросы, отработка дикции. 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Самостоятельная работа: </a:t>
            </a:r>
            <a:r>
              <a:rPr lang="ru-RU" dirty="0" smtClean="0">
                <a:solidFill>
                  <a:schemeClr val="tx1"/>
                </a:solidFill>
              </a:rPr>
              <a:t> расширенный сбор информации, формирование </a:t>
            </a:r>
            <a:r>
              <a:rPr lang="ru-RU" dirty="0">
                <a:solidFill>
                  <a:schemeClr val="tx1"/>
                </a:solidFill>
              </a:rPr>
              <a:t>вопросов, отработка дикции.  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Второй коллективный прогон: </a:t>
            </a:r>
            <a:r>
              <a:rPr lang="ru-RU" dirty="0" smtClean="0">
                <a:solidFill>
                  <a:schemeClr val="tx1"/>
                </a:solidFill>
              </a:rPr>
              <a:t>доработка вопросов. Отработка дикции. Ускоренный темп.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>
                <a:solidFill>
                  <a:schemeClr val="tx1"/>
                </a:solidFill>
              </a:rPr>
              <a:t>Третий </a:t>
            </a:r>
            <a:r>
              <a:rPr lang="ru-RU" b="1" i="1" u="sng" dirty="0" smtClean="0">
                <a:solidFill>
                  <a:schemeClr val="tx1"/>
                </a:solidFill>
              </a:rPr>
              <a:t>коллективный прогон: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доработка вопросов. Представление их в письменном виде. Оценка важности и оригинальности вопроса.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Индивидуальная работа – </a:t>
            </a:r>
            <a:r>
              <a:rPr lang="ru-RU" dirty="0" smtClean="0">
                <a:solidFill>
                  <a:schemeClr val="tx1"/>
                </a:solidFill>
              </a:rPr>
              <a:t>отработка текстов вопросов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Работа с дикцией. 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u="sng" dirty="0" smtClean="0">
                <a:solidFill>
                  <a:schemeClr val="tx1"/>
                </a:solidFill>
              </a:rPr>
              <a:t>Окончательный прогон</a:t>
            </a:r>
            <a:r>
              <a:rPr lang="ru-RU" dirty="0" smtClean="0">
                <a:solidFill>
                  <a:schemeClr val="tx1"/>
                </a:solidFill>
              </a:rPr>
              <a:t>  - один или два.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94200" y="0"/>
            <a:ext cx="11392620" cy="934286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Пресс-конференция. Тренинг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ЭТАПЫ </a:t>
            </a: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718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7921"/>
          <a:stretch/>
        </p:blipFill>
        <p:spPr>
          <a:xfrm>
            <a:off x="0" y="78223"/>
            <a:ext cx="7065232" cy="849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674" y="136380"/>
            <a:ext cx="4983250" cy="1038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76" y="989759"/>
            <a:ext cx="4484060" cy="33665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746"/>
          <a:stretch/>
        </p:blipFill>
        <p:spPr>
          <a:xfrm>
            <a:off x="7391679" y="4481940"/>
            <a:ext cx="2364795" cy="23020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2"/>
          <a:stretch/>
        </p:blipFill>
        <p:spPr>
          <a:xfrm>
            <a:off x="5496152" y="4495028"/>
            <a:ext cx="1750037" cy="22772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2" y="4501137"/>
            <a:ext cx="1738772" cy="22828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9"/>
          <a:stretch/>
        </p:blipFill>
        <p:spPr>
          <a:xfrm>
            <a:off x="3348061" y="4524141"/>
            <a:ext cx="1836414" cy="2227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3"/>
          <a:stretch/>
        </p:blipFill>
        <p:spPr>
          <a:xfrm>
            <a:off x="4983841" y="985493"/>
            <a:ext cx="6761573" cy="3370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9" t="10293" r="13508" b="31462"/>
          <a:stretch/>
        </p:blipFill>
        <p:spPr>
          <a:xfrm>
            <a:off x="296976" y="4515611"/>
            <a:ext cx="2739408" cy="22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82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84" t="34027" r="23456" b="53882"/>
          <a:stretch/>
        </p:blipFill>
        <p:spPr>
          <a:xfrm>
            <a:off x="3186864" y="1066055"/>
            <a:ext cx="5053263" cy="898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52172" r="46683" b="1108"/>
          <a:stretch/>
        </p:blipFill>
        <p:spPr>
          <a:xfrm>
            <a:off x="243043" y="2132111"/>
            <a:ext cx="6865611" cy="44736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9165" t="24766" b="15795"/>
          <a:stretch/>
        </p:blipFill>
        <p:spPr>
          <a:xfrm>
            <a:off x="846722" y="128336"/>
            <a:ext cx="9160042" cy="770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3642" y="2132111"/>
            <a:ext cx="3469775" cy="44736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49" y="0"/>
            <a:ext cx="2091489" cy="27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3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890" y="5426015"/>
            <a:ext cx="10767204" cy="15359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1563" y="1132769"/>
            <a:ext cx="44743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Молодежная ассоциация новых журналистов начала свою работу в октябре 1993 года с выпуска первой поселковой радио передачи. В этом году МАНЖ отметит свое 30-летие. Ч</a:t>
            </a:r>
            <a:r>
              <a:rPr lang="ru-RU" dirty="0" smtClean="0"/>
              <a:t>ерез </a:t>
            </a:r>
            <a:r>
              <a:rPr lang="ru-RU" dirty="0"/>
              <a:t>школу МАНЖ прошли тысячи ребят, в том числе и </a:t>
            </a:r>
            <a:r>
              <a:rPr lang="ru-RU" dirty="0" smtClean="0"/>
              <a:t> </a:t>
            </a:r>
            <a:r>
              <a:rPr lang="ru-RU" dirty="0"/>
              <a:t>с неродным русским языком.</a:t>
            </a:r>
            <a:br>
              <a:rPr lang="ru-RU" dirty="0"/>
            </a:br>
            <a:r>
              <a:rPr lang="ru-RU" dirty="0"/>
              <a:t>Многие из них в настоящее время работают в средствах массовой </a:t>
            </a:r>
            <a:r>
              <a:rPr lang="ru-RU" dirty="0" smtClean="0"/>
              <a:t>информации. </a:t>
            </a:r>
          </a:p>
          <a:p>
            <a:r>
              <a:rPr lang="ru-RU" dirty="0" smtClean="0"/>
              <a:t>Среди </a:t>
            </a:r>
            <a:r>
              <a:rPr lang="ru-RU" dirty="0"/>
              <a:t>них</a:t>
            </a:r>
            <a:r>
              <a:rPr lang="ru-RU" dirty="0" smtClean="0"/>
              <a:t>:</a:t>
            </a:r>
          </a:p>
          <a:p>
            <a:r>
              <a:rPr lang="ru-RU" dirty="0" smtClean="0"/>
              <a:t>12 </a:t>
            </a:r>
            <a:r>
              <a:rPr lang="ru-RU" dirty="0"/>
              <a:t>членов Союза журналистов России, более ста работают на  федеральных каналах ТВ, в интернет, на радио. еще больше – в региональных, муниципальных и отраслевых средствах массовой информации. Подсчитать число </a:t>
            </a:r>
            <a:r>
              <a:rPr lang="ru-RU" dirty="0" err="1"/>
              <a:t>блогеров</a:t>
            </a:r>
            <a:r>
              <a:rPr lang="ru-RU" dirty="0"/>
              <a:t> затруднительно.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343" t="25449" r="10724" b="59514"/>
          <a:stretch/>
        </p:blipFill>
        <p:spPr>
          <a:xfrm>
            <a:off x="171451" y="0"/>
            <a:ext cx="8058150" cy="9887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3780" t="53158" r="2361" b="3014"/>
          <a:stretch/>
        </p:blipFill>
        <p:spPr>
          <a:xfrm>
            <a:off x="4555956" y="1015924"/>
            <a:ext cx="3968413" cy="2853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25" y="2792366"/>
            <a:ext cx="3422511" cy="39838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957" y="4005195"/>
            <a:ext cx="3968413" cy="27710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357" y="494389"/>
            <a:ext cx="2109158" cy="275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7404" b="12449"/>
          <a:stretch/>
        </p:blipFill>
        <p:spPr>
          <a:xfrm>
            <a:off x="132279" y="95388"/>
            <a:ext cx="4561039" cy="30273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06" y="95388"/>
            <a:ext cx="4836156" cy="3027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/>
          <a:stretch/>
        </p:blipFill>
        <p:spPr>
          <a:xfrm>
            <a:off x="4684601" y="3286798"/>
            <a:ext cx="3398349" cy="3393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9" y="3306911"/>
            <a:ext cx="4497290" cy="3372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3457"/>
          <a:stretch/>
        </p:blipFill>
        <p:spPr>
          <a:xfrm>
            <a:off x="9399863" y="95388"/>
            <a:ext cx="2886942" cy="32115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45231" t="13353" r="873" b="24718"/>
          <a:stretch/>
        </p:blipFill>
        <p:spPr>
          <a:xfrm>
            <a:off x="8137983" y="3242281"/>
            <a:ext cx="3955394" cy="34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095" y="1288625"/>
            <a:ext cx="4588613" cy="47309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4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МАНЖ – ЭТО:</a:t>
            </a:r>
          </a:p>
          <a:p>
            <a:r>
              <a:rPr lang="ru-RU" dirty="0">
                <a:solidFill>
                  <a:schemeClr val="tx1"/>
                </a:solidFill>
              </a:rPr>
              <a:t>Активная жизненная позиция</a:t>
            </a:r>
          </a:p>
          <a:p>
            <a:r>
              <a:rPr lang="ru-RU" dirty="0">
                <a:solidFill>
                  <a:schemeClr val="tx1"/>
                </a:solidFill>
              </a:rPr>
              <a:t>Свобода мировоззрения</a:t>
            </a:r>
          </a:p>
          <a:p>
            <a:r>
              <a:rPr lang="ru-RU" dirty="0">
                <a:solidFill>
                  <a:schemeClr val="tx1"/>
                </a:solidFill>
              </a:rPr>
              <a:t>Культура коммуникации </a:t>
            </a:r>
          </a:p>
          <a:p>
            <a:r>
              <a:rPr lang="ru-RU" dirty="0">
                <a:solidFill>
                  <a:schemeClr val="tx1"/>
                </a:solidFill>
              </a:rPr>
              <a:t>Умение работать в команде</a:t>
            </a:r>
          </a:p>
          <a:p>
            <a:r>
              <a:rPr lang="ru-RU" dirty="0">
                <a:solidFill>
                  <a:schemeClr val="tx1"/>
                </a:solidFill>
              </a:rPr>
              <a:t>Возможность профессионального </a:t>
            </a:r>
            <a:r>
              <a:rPr lang="ru-RU" dirty="0" smtClean="0">
                <a:solidFill>
                  <a:schemeClr val="tx1"/>
                </a:solidFill>
              </a:rPr>
              <a:t>самопределения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Участие </a:t>
            </a:r>
            <a:r>
              <a:rPr lang="ru-RU" dirty="0">
                <a:solidFill>
                  <a:schemeClr val="tx1"/>
                </a:solidFill>
              </a:rPr>
              <a:t>в муниципальных, региональных, федеральных , международных конкурсах</a:t>
            </a:r>
          </a:p>
          <a:p>
            <a:r>
              <a:rPr lang="ru-RU" dirty="0">
                <a:solidFill>
                  <a:schemeClr val="tx1"/>
                </a:solidFill>
              </a:rPr>
              <a:t>Семинары, конференции, выездные </a:t>
            </a:r>
            <a:r>
              <a:rPr lang="ru-RU" dirty="0" smtClean="0">
                <a:solidFill>
                  <a:schemeClr val="tx1"/>
                </a:solidFill>
              </a:rPr>
              <a:t>школы начинающих </a:t>
            </a:r>
            <a:r>
              <a:rPr lang="ru-RU" dirty="0">
                <a:solidFill>
                  <a:schemeClr val="tx1"/>
                </a:solidFill>
              </a:rPr>
              <a:t>журналистов</a:t>
            </a:r>
          </a:p>
          <a:p>
            <a:r>
              <a:rPr lang="ru-RU" dirty="0">
                <a:solidFill>
                  <a:schemeClr val="tx1"/>
                </a:solidFill>
              </a:rPr>
              <a:t>Проекты, расследования, акции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20620" b="3256"/>
          <a:stretch/>
        </p:blipFill>
        <p:spPr>
          <a:xfrm flipH="1">
            <a:off x="5764081" y="0"/>
            <a:ext cx="642792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490" t="37587" r="5996" b="18393"/>
          <a:stretch/>
        </p:blipFill>
        <p:spPr>
          <a:xfrm>
            <a:off x="193431" y="112748"/>
            <a:ext cx="7614139" cy="606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092" y="42731"/>
            <a:ext cx="1727632" cy="2260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3709" y="4282945"/>
            <a:ext cx="3719794" cy="1736646"/>
          </a:xfrm>
          <a:prstGeom prst="roundRect">
            <a:avLst/>
          </a:prstGeom>
          <a:solidFill>
            <a:srgbClr val="83B8F9">
              <a:alpha val="6902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Основное направление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работы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</a:rPr>
              <a:t>: развитие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</a:rPr>
              <a:t>творческой одаренности, ориентированное на изучение русского языка, литературы, журналистики, PR –технологий.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008" y="929189"/>
            <a:ext cx="2467368" cy="18485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5274" y="6146408"/>
            <a:ext cx="120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 участников от 7 до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 лет и далее…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8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" y="1125554"/>
            <a:ext cx="4147819" cy="49801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-7999" r="15030" b="3999"/>
          <a:stretch/>
        </p:blipFill>
        <p:spPr>
          <a:xfrm>
            <a:off x="60386" y="-57150"/>
            <a:ext cx="7487727" cy="990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05" y="1574127"/>
            <a:ext cx="4604023" cy="51027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777" y="-57150"/>
            <a:ext cx="2716942" cy="35497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773" y="2808879"/>
            <a:ext cx="2910558" cy="28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8" y="134571"/>
            <a:ext cx="5974598" cy="76816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53060" r="61072" b="-7794"/>
          <a:stretch/>
        </p:blipFill>
        <p:spPr>
          <a:xfrm>
            <a:off x="6573328" y="-79562"/>
            <a:ext cx="5572952" cy="1639103"/>
          </a:xfrm>
        </p:spPr>
      </p:pic>
      <p:sp>
        <p:nvSpPr>
          <p:cNvPr id="2" name="Прямоугольник 1"/>
          <p:cNvSpPr/>
          <p:nvPr/>
        </p:nvSpPr>
        <p:spPr>
          <a:xfrm>
            <a:off x="263031" y="1951006"/>
            <a:ext cx="47805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i="1" dirty="0" smtClean="0"/>
              <a:t>Развитие </a:t>
            </a:r>
            <a:r>
              <a:rPr lang="ru-RU" sz="3400" b="1" i="1" dirty="0"/>
              <a:t>творческой одаренности, ориентированное на изучение русского языка, литературы, журналистики, PR –технологий.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124" y="1113815"/>
            <a:ext cx="2553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ЦЕЛЬ :</a:t>
            </a:r>
            <a:endParaRPr lang="ru-RU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03987" y="2541837"/>
            <a:ext cx="56326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i="1" dirty="0" smtClean="0"/>
              <a:t>Преодолеть чувство болезненной застенчивости,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i="1" dirty="0" smtClean="0"/>
              <a:t>связанное как с возрастными особенностями так и с особенностями национальной культуры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b="1" i="1" dirty="0" smtClean="0"/>
              <a:t>Актуализировать речевую </a:t>
            </a:r>
            <a:r>
              <a:rPr lang="ru-RU" sz="2600" b="1" i="1" dirty="0"/>
              <a:t>деятельность на русском языке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18716" y="1559541"/>
            <a:ext cx="3390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ЗАДАЧИ :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97287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1"/>
          <a:stretch/>
        </p:blipFill>
        <p:spPr>
          <a:xfrm>
            <a:off x="351491" y="133028"/>
            <a:ext cx="5977370" cy="7667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1" y="2207209"/>
            <a:ext cx="10598900" cy="4445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30" t="53022" r="77516" b="26487"/>
          <a:stretch/>
        </p:blipFill>
        <p:spPr>
          <a:xfrm>
            <a:off x="6866625" y="133028"/>
            <a:ext cx="3314671" cy="939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8398" t="14879" r="3297" b="43187"/>
          <a:stretch/>
        </p:blipFill>
        <p:spPr>
          <a:xfrm>
            <a:off x="7421459" y="1255830"/>
            <a:ext cx="4276725" cy="590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13" y="1250497"/>
            <a:ext cx="5693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Вопросы бывают: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081944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38" y="201284"/>
            <a:ext cx="5986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</a:t>
            </a:r>
            <a:r>
              <a:rPr lang="ru-RU" sz="3200" b="1" i="1" dirty="0" smtClean="0"/>
              <a:t>МАРИЯ ЗАХАРОВА</a:t>
            </a:r>
          </a:p>
          <a:p>
            <a:pPr algn="ctr"/>
            <a:r>
              <a:rPr lang="ru-RU" sz="1600" b="1" i="1" dirty="0" smtClean="0"/>
              <a:t>официальный представитель МИД РФ в ранге посла</a:t>
            </a:r>
          </a:p>
          <a:p>
            <a:pPr algn="ctr"/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" y="1096312"/>
            <a:ext cx="6547449" cy="4377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10471"/>
          <a:stretch/>
        </p:blipFill>
        <p:spPr>
          <a:xfrm>
            <a:off x="6848813" y="2002108"/>
            <a:ext cx="5256923" cy="4328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0"/>
          <a:stretch/>
        </p:blipFill>
        <p:spPr>
          <a:xfrm>
            <a:off x="58851" y="4466363"/>
            <a:ext cx="6532318" cy="2262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876" y="201165"/>
            <a:ext cx="586486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9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010" y="358965"/>
            <a:ext cx="5857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4000" b="1" i="1" dirty="0" smtClean="0"/>
              <a:t>КСЕНИЯ</a:t>
            </a:r>
            <a:r>
              <a:rPr lang="ru-RU" sz="2400" b="1" i="1" dirty="0" smtClean="0"/>
              <a:t> </a:t>
            </a:r>
            <a:r>
              <a:rPr lang="ru-RU" sz="4000" b="1" i="1" dirty="0" smtClean="0"/>
              <a:t>МИШОНОВА</a:t>
            </a:r>
            <a:r>
              <a:rPr lang="ru-RU" sz="2400" b="1" i="1" dirty="0" smtClean="0"/>
              <a:t> – детский </a:t>
            </a:r>
            <a:r>
              <a:rPr lang="ru-RU" sz="2400" b="1" i="1" dirty="0"/>
              <a:t>омбудсмен в Московской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5" y="2187520"/>
            <a:ext cx="4112998" cy="4293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2" r="3600"/>
          <a:stretch/>
        </p:blipFill>
        <p:spPr>
          <a:xfrm>
            <a:off x="4645380" y="1644778"/>
            <a:ext cx="7474170" cy="2840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79" y="4683969"/>
            <a:ext cx="3059011" cy="2151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15849" b="19120"/>
          <a:stretch/>
        </p:blipFill>
        <p:spPr>
          <a:xfrm>
            <a:off x="7797351" y="4690494"/>
            <a:ext cx="4322199" cy="2144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690" y="188854"/>
            <a:ext cx="586486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511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1172</TotalTime>
  <Words>410</Words>
  <Application>Microsoft Office PowerPoint</Application>
  <PresentationFormat>Широкоэкранный</PresentationFormat>
  <Paragraphs>59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Century Gothic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Пресс-конференция. Тренинг. Подходы </vt:lpstr>
      <vt:lpstr>Пресс-конференция. Тренинг. ЭТАПЫ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Социально-культурная адаптация школьников с неродным русским языком  как часть медиа образовательной программы. Опыт Молодежной ассоциации новых журналистов</dc:title>
  <dc:creator>GR</dc:creator>
  <cp:lastModifiedBy>GR</cp:lastModifiedBy>
  <cp:revision>172</cp:revision>
  <dcterms:created xsi:type="dcterms:W3CDTF">2023-02-18T07:37:28Z</dcterms:created>
  <dcterms:modified xsi:type="dcterms:W3CDTF">2023-02-25T14:45:10Z</dcterms:modified>
</cp:coreProperties>
</file>